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handoutMasterIdLst>
    <p:handoutMasterId r:id="rId10"/>
  </p:handoutMasterIdLst>
  <p:sldIdLst>
    <p:sldId id="270" r:id="rId2"/>
    <p:sldId id="268" r:id="rId3"/>
    <p:sldId id="269" r:id="rId4"/>
    <p:sldId id="257" r:id="rId5"/>
    <p:sldId id="271" r:id="rId6"/>
    <p:sldId id="273" r:id="rId7"/>
    <p:sldId id="275" r:id="rId8"/>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FA6"/>
    <a:srgbClr val="000000"/>
    <a:srgbClr val="333333"/>
    <a:srgbClr val="FFFF00"/>
    <a:srgbClr val="85E869"/>
    <a:srgbClr val="FF805C"/>
    <a:srgbClr val="FF00B8"/>
    <a:srgbClr val="141F94"/>
    <a:srgbClr val="0F78B2"/>
    <a:srgbClr val="0AC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50" autoAdjust="0"/>
    <p:restoredTop sz="90866" autoAdjust="0"/>
  </p:normalViewPr>
  <p:slideViewPr>
    <p:cSldViewPr showGuides="1">
      <p:cViewPr varScale="1">
        <p:scale>
          <a:sx n="191" d="100"/>
          <a:sy n="191" d="100"/>
        </p:scale>
        <p:origin x="1266" y="15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Objects="1">
      <p:cViewPr varScale="1">
        <p:scale>
          <a:sx n="82" d="100"/>
          <a:sy n="82" d="100"/>
        </p:scale>
        <p:origin x="3972"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dirty="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dirty="0"/>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r>
              <a:rPr lang="fi-FI"/>
              <a:t>Teknologiateollisuus</a:t>
            </a:r>
            <a:endParaRPr lang="fi-FI" dirty="0"/>
          </a:p>
        </p:txBody>
      </p:sp>
      <p:sp>
        <p:nvSpPr>
          <p:cNvPr id="5" name="Dian numeron paikkamerkki 4"/>
          <p:cNvSpPr>
            <a:spLocks noGrp="1"/>
          </p:cNvSpPr>
          <p:nvPr>
            <p:ph type="sldNum" sz="quarter" idx="5"/>
          </p:nvPr>
        </p:nvSpPr>
        <p:spPr/>
        <p:txBody>
          <a:bodyPr/>
          <a:lstStyle/>
          <a:p>
            <a:fld id="{B5A0B3B4-F971-4AD3-B530-DE860EFC07D2}" type="slidenum">
              <a:rPr lang="fi-FI" smtClean="0"/>
              <a:pPr/>
              <a:t>6</a:t>
            </a:fld>
            <a:endParaRPr lang="fi-FI" dirty="0"/>
          </a:p>
        </p:txBody>
      </p:sp>
    </p:spTree>
    <p:extLst>
      <p:ext uri="{BB962C8B-B14F-4D97-AF65-F5344CB8AC3E}">
        <p14:creationId xmlns:p14="http://schemas.microsoft.com/office/powerpoint/2010/main" val="7134890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1" y="1583052"/>
            <a:ext cx="3658064" cy="2849967"/>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8010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pic>
        <p:nvPicPr>
          <p:cNvPr id="3" name="Kuva 2">
            <a:extLst>
              <a:ext uri="{FF2B5EF4-FFF2-40B4-BE49-F238E27FC236}">
                <a16:creationId xmlns:a16="http://schemas.microsoft.com/office/drawing/2014/main" id="{B7B219FB-5F9E-EF8C-509F-AD0461457CA2}"/>
              </a:ext>
            </a:extLst>
          </p:cNvPr>
          <p:cNvPicPr>
            <a:picLocks noChangeAspect="1"/>
          </p:cNvPicPr>
          <p:nvPr userDrawn="1"/>
        </p:nvPicPr>
        <p:blipFill>
          <a:blip r:embed="rId2"/>
          <a:stretch>
            <a:fillRect/>
          </a:stretch>
        </p:blipFill>
        <p:spPr>
          <a:xfrm>
            <a:off x="0" y="-2"/>
            <a:ext cx="9144000" cy="5143501"/>
          </a:xfrm>
          <a:prstGeom prst="rect">
            <a:avLst/>
          </a:prstGeom>
        </p:spPr>
      </p:pic>
    </p:spTree>
    <p:extLst>
      <p:ext uri="{BB962C8B-B14F-4D97-AF65-F5344CB8AC3E}">
        <p14:creationId xmlns:p14="http://schemas.microsoft.com/office/powerpoint/2010/main" val="200552848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28FB9BD9-F719-A891-93DD-422BC0F97C1B}"/>
              </a:ext>
            </a:extLst>
          </p:cNvPr>
          <p:cNvPicPr>
            <a:picLocks noChangeAspect="1"/>
          </p:cNvPicPr>
          <p:nvPr userDrawn="1"/>
        </p:nvPicPr>
        <p:blipFill>
          <a:blip r:embed="rId2"/>
          <a:stretch>
            <a:fillRect/>
          </a:stretch>
        </p:blipFill>
        <p:spPr>
          <a:xfrm>
            <a:off x="25116" y="0"/>
            <a:ext cx="9144000" cy="5143500"/>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9.9.2025</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33050194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49"/>
            <a:ext cx="7171200" cy="47502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3" name="Kuva 2">
            <a:extLst>
              <a:ext uri="{FF2B5EF4-FFF2-40B4-BE49-F238E27FC236}">
                <a16:creationId xmlns:a16="http://schemas.microsoft.com/office/drawing/2014/main" id="{B6C2210B-94ED-B034-4566-DC45F5E2F6AE}"/>
              </a:ext>
            </a:extLst>
          </p:cNvPr>
          <p:cNvPicPr>
            <a:picLocks noChangeAspect="1"/>
          </p:cNvPicPr>
          <p:nvPr userDrawn="1"/>
        </p:nvPicPr>
        <p:blipFill>
          <a:blip r:embed="rId2"/>
          <a:stretch>
            <a:fillRect/>
          </a:stretch>
        </p:blipFill>
        <p:spPr>
          <a:xfrm>
            <a:off x="0" y="-2"/>
            <a:ext cx="9144000" cy="5143501"/>
          </a:xfrm>
          <a:prstGeom prst="rect">
            <a:avLst/>
          </a:prstGeom>
        </p:spPr>
      </p:pic>
    </p:spTree>
    <p:extLst>
      <p:ext uri="{BB962C8B-B14F-4D97-AF65-F5344CB8AC3E}">
        <p14:creationId xmlns:p14="http://schemas.microsoft.com/office/powerpoint/2010/main" val="63290165"/>
      </p:ext>
    </p:extLst>
  </p:cSld>
  <p:clrMapOvr>
    <a:masterClrMapping/>
  </p:clrMapOvr>
  <p:transition spd="med">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9.9.2025</a:t>
            </a:fld>
            <a:endParaRPr lang="fi-FI" dirty="0"/>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473089"/>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79" r:id="rId1"/>
    <p:sldLayoutId id="2147483667" r:id="rId2"/>
    <p:sldLayoutId id="2147483702" r:id="rId3"/>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12.emf"/><Relationship Id="rId4" Type="http://schemas.openxmlformats.org/officeDocument/2006/relationships/image" Target="../media/image6.png"/><Relationship Id="rId9" Type="http://schemas.openxmlformats.org/officeDocument/2006/relationships/image" Target="../media/image11.emf"/></Relationships>
</file>

<file path=ppt/slides/_rels/slide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E6144011-9DE2-E466-A37D-477916BBA74B}"/>
              </a:ext>
            </a:extLst>
          </p:cNvPr>
          <p:cNvSpPr>
            <a:spLocks noGrp="1"/>
          </p:cNvSpPr>
          <p:nvPr>
            <p:ph type="body" sz="quarter" idx="15"/>
          </p:nvPr>
        </p:nvSpPr>
        <p:spPr>
          <a:xfrm>
            <a:off x="1072800" y="1924882"/>
            <a:ext cx="6977283" cy="1798996"/>
          </a:xfrm>
        </p:spPr>
        <p:txBody>
          <a:bodyPr>
            <a:normAutofit/>
          </a:bodyPr>
          <a:lstStyle/>
          <a:p>
            <a:r>
              <a:rPr lang="fi-FI" dirty="0"/>
              <a:t>SERTIFIKAATTI 					</a:t>
            </a:r>
          </a:p>
          <a:p>
            <a:pPr>
              <a:lnSpc>
                <a:spcPct val="100000"/>
              </a:lnSpc>
            </a:pPr>
            <a:r>
              <a:rPr lang="fi-FI" sz="1600" b="0" dirty="0"/>
              <a:t>Koulujen matemaattis-luonnontieteellisen ja teknologisen </a:t>
            </a:r>
            <a:br>
              <a:rPr lang="fi-FI" sz="1600" b="0" dirty="0"/>
            </a:br>
            <a:r>
              <a:rPr lang="fi-FI" sz="1600" b="0" dirty="0"/>
              <a:t>osaamisen vahvistamiseksi</a:t>
            </a:r>
          </a:p>
          <a:p>
            <a:endParaRPr lang="fi-FI" dirty="0"/>
          </a:p>
          <a:p>
            <a:endParaRPr lang="fi-FI" dirty="0"/>
          </a:p>
          <a:p>
            <a:endParaRPr lang="fi-FI" dirty="0"/>
          </a:p>
        </p:txBody>
      </p:sp>
      <p:pic>
        <p:nvPicPr>
          <p:cNvPr id="6" name="Kuva 5">
            <a:extLst>
              <a:ext uri="{FF2B5EF4-FFF2-40B4-BE49-F238E27FC236}">
                <a16:creationId xmlns:a16="http://schemas.microsoft.com/office/drawing/2014/main" id="{9AB92AD0-F497-DFF1-0F2A-ED5070C52711}"/>
              </a:ext>
            </a:extLst>
          </p:cNvPr>
          <p:cNvPicPr>
            <a:picLocks noChangeAspect="1"/>
          </p:cNvPicPr>
          <p:nvPr/>
        </p:nvPicPr>
        <p:blipFill>
          <a:blip r:embed="rId2"/>
          <a:stretch>
            <a:fillRect/>
          </a:stretch>
        </p:blipFill>
        <p:spPr>
          <a:xfrm>
            <a:off x="7934325" y="287446"/>
            <a:ext cx="841376" cy="998430"/>
          </a:xfrm>
          <a:prstGeom prst="rect">
            <a:avLst/>
          </a:prstGeom>
        </p:spPr>
      </p:pic>
    </p:spTree>
    <p:extLst>
      <p:ext uri="{BB962C8B-B14F-4D97-AF65-F5344CB8AC3E}">
        <p14:creationId xmlns:p14="http://schemas.microsoft.com/office/powerpoint/2010/main" val="2876948200"/>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E09FF41-BE23-C001-8788-65A7A9054A98}"/>
              </a:ext>
            </a:extLst>
          </p:cNvPr>
          <p:cNvSpPr>
            <a:spLocks noGrp="1"/>
          </p:cNvSpPr>
          <p:nvPr>
            <p:ph idx="19"/>
          </p:nvPr>
        </p:nvSpPr>
        <p:spPr/>
        <p:txBody>
          <a:bodyPr>
            <a:normAutofit fontScale="92500"/>
          </a:bodyPr>
          <a:lstStyle/>
          <a:p>
            <a:r>
              <a:rPr lang="fi-FI" dirty="0"/>
              <a:t>Teknologiateollisuus ry:n, Oulun, Tampereen ja Turun kaupunkien sekä Oulun yliopiston yhteistyönä kehittämä STEAM/LUMA-sertifikaatti</a:t>
            </a:r>
          </a:p>
          <a:p>
            <a:r>
              <a:rPr lang="fi-FI" dirty="0"/>
              <a:t>LUMA-keskus Suomi vastaa koulujen sertifioinnista</a:t>
            </a:r>
          </a:p>
          <a:p>
            <a:r>
              <a:rPr lang="fi-FI" dirty="0"/>
              <a:t>Antaa koululle mahdollisuuden systemaattisesti tarkastella toimintakulttuuriaan ja kehittää sitä haluamalleen tasolle </a:t>
            </a:r>
          </a:p>
          <a:p>
            <a:r>
              <a:rPr lang="fi-FI" dirty="0"/>
              <a:t>Sertifikaatin arvioitavat osa-alueet (pedagogiikka, osaaminen, oppimisympäristöt ja oppimateriaalit, yhteistyö ja verkostot sekä johtaminen) perustuvat Perusopetuksen opetussuunnitelman perusteisiin (2014)</a:t>
            </a:r>
          </a:p>
          <a:p>
            <a:endParaRPr lang="fi-FI" dirty="0"/>
          </a:p>
        </p:txBody>
      </p:sp>
    </p:spTree>
    <p:extLst>
      <p:ext uri="{BB962C8B-B14F-4D97-AF65-F5344CB8AC3E}">
        <p14:creationId xmlns:p14="http://schemas.microsoft.com/office/powerpoint/2010/main" val="417427404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isällön paikkamerkki 2">
            <a:extLst>
              <a:ext uri="{FF2B5EF4-FFF2-40B4-BE49-F238E27FC236}">
                <a16:creationId xmlns:a16="http://schemas.microsoft.com/office/drawing/2014/main" id="{CC9D3F01-3320-0AC0-F77A-77FDB3F36451}"/>
              </a:ext>
            </a:extLst>
          </p:cNvPr>
          <p:cNvSpPr>
            <a:spLocks noGrp="1"/>
          </p:cNvSpPr>
          <p:nvPr>
            <p:ph idx="19"/>
          </p:nvPr>
        </p:nvSpPr>
        <p:spPr>
          <a:xfrm>
            <a:off x="1072800" y="1582404"/>
            <a:ext cx="7171200" cy="2894345"/>
          </a:xfrm>
        </p:spPr>
        <p:txBody>
          <a:bodyPr>
            <a:normAutofit fontScale="92500"/>
          </a:bodyPr>
          <a:lstStyle/>
          <a:p>
            <a:pPr marL="21600" indent="0">
              <a:buNone/>
            </a:pPr>
            <a:r>
              <a:rPr lang="fi-FI" dirty="0"/>
              <a:t>LUMA/STEAM-opetus edistää matematiikan, luonnontieteiden ja teknologian osaamista kaikilla asteilla varhaiskasvatuksesta korkeakouluihin. LUMA on suomenkielinen vastine kansainväliselle STEM/STEAM-termille, joka tulee englannin kielen sanoista Science, Technology, Engineering, </a:t>
            </a:r>
            <a:r>
              <a:rPr lang="fi-FI" dirty="0" err="1"/>
              <a:t>Arts</a:t>
            </a:r>
            <a:r>
              <a:rPr lang="fi-FI" dirty="0"/>
              <a:t>/</a:t>
            </a:r>
            <a:r>
              <a:rPr lang="fi-FI" dirty="0" err="1"/>
              <a:t>All</a:t>
            </a:r>
            <a:r>
              <a:rPr lang="fi-FI" dirty="0"/>
              <a:t> </a:t>
            </a:r>
            <a:r>
              <a:rPr lang="fi-FI" dirty="0" err="1"/>
              <a:t>subjects</a:t>
            </a:r>
            <a:r>
              <a:rPr lang="fi-FI" dirty="0"/>
              <a:t>, </a:t>
            </a:r>
            <a:r>
              <a:rPr lang="fi-FI" dirty="0" err="1"/>
              <a:t>Mathematics</a:t>
            </a:r>
            <a:r>
              <a:rPr lang="fi-FI" dirty="0"/>
              <a:t>. LUMA/STEAM-opetukselle on tyypillistä yhdistää eri oppiaineita ja teknologiaa monialaisiksi oppimiskokonaisuuksiksi. Kokonaisuudet pitävät sisällään mitä tahansa oppiaineita ja monenlaisia eri taitoja. Opettajat tekevät yhteistyötä, ja oppijat ovat mukana suunnittelussa ja kokonaisuuksien rakentamisessa. Opetusmenetelmissä korostuvat oppijalähtöisyys sekä kokeileva ja yhteisöllinen oppiminen.</a:t>
            </a:r>
          </a:p>
        </p:txBody>
      </p:sp>
    </p:spTree>
    <p:extLst>
      <p:ext uri="{BB962C8B-B14F-4D97-AF65-F5344CB8AC3E}">
        <p14:creationId xmlns:p14="http://schemas.microsoft.com/office/powerpoint/2010/main" val="86785574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hidden="1">
            <a:extLst>
              <a:ext uri="{FF2B5EF4-FFF2-40B4-BE49-F238E27FC236}">
                <a16:creationId xmlns:a16="http://schemas.microsoft.com/office/drawing/2014/main" id="{12C0FABF-3B53-4544-9F64-CC036AFFF2DD}"/>
              </a:ext>
            </a:extLst>
          </p:cNvPr>
          <p:cNvSpPr>
            <a:spLocks noGrp="1"/>
          </p:cNvSpPr>
          <p:nvPr>
            <p:ph type="sldNum" sz="quarter" idx="4294967295"/>
          </p:nvPr>
        </p:nvSpPr>
        <p:spPr>
          <a:xfrm>
            <a:off x="8005977" y="4729407"/>
            <a:ext cx="863990" cy="165406"/>
          </a:xfrm>
        </p:spPr>
        <p:txBody>
          <a:bodyPr/>
          <a:lstStyle/>
          <a:p>
            <a:pPr>
              <a:spcAft>
                <a:spcPts val="600"/>
              </a:spcAft>
            </a:pPr>
            <a:fld id="{6FCB6B90-8271-4E8F-82C1-E646FBB48A2E}" type="slidenum">
              <a:rPr lang="fi-FI" smtClean="0"/>
              <a:pPr>
                <a:spcAft>
                  <a:spcPts val="600"/>
                </a:spcAft>
              </a:pPr>
              <a:t>4</a:t>
            </a:fld>
            <a:endParaRPr lang="fi-FI"/>
          </a:p>
        </p:txBody>
      </p:sp>
      <p:sp>
        <p:nvSpPr>
          <p:cNvPr id="3" name="Päivämäärän paikkamerkki 2" hidden="1">
            <a:extLst>
              <a:ext uri="{FF2B5EF4-FFF2-40B4-BE49-F238E27FC236}">
                <a16:creationId xmlns:a16="http://schemas.microsoft.com/office/drawing/2014/main" id="{B817E139-547C-874F-A74C-BB9BDDDC9712}"/>
              </a:ext>
            </a:extLst>
          </p:cNvPr>
          <p:cNvSpPr>
            <a:spLocks noGrp="1"/>
          </p:cNvSpPr>
          <p:nvPr>
            <p:ph type="dt" sz="half" idx="4294967295"/>
          </p:nvPr>
        </p:nvSpPr>
        <p:spPr>
          <a:xfrm>
            <a:off x="282027" y="4728047"/>
            <a:ext cx="916709" cy="164690"/>
          </a:xfrm>
        </p:spPr>
        <p:txBody>
          <a:bodyPr/>
          <a:lstStyle/>
          <a:p>
            <a:pPr>
              <a:spcAft>
                <a:spcPts val="600"/>
              </a:spcAft>
            </a:pPr>
            <a:fld id="{1F9AB61F-25F5-4BAC-AFD2-7CF6AA8759C3}" type="datetime1">
              <a:rPr lang="fi-FI" smtClean="0"/>
              <a:pPr>
                <a:spcAft>
                  <a:spcPts val="600"/>
                </a:spcAft>
              </a:pPr>
              <a:t>9.9.2025</a:t>
            </a:fld>
            <a:endParaRPr lang="fi-FI"/>
          </a:p>
        </p:txBody>
      </p:sp>
      <p:sp>
        <p:nvSpPr>
          <p:cNvPr id="4" name="Alatunnisteen paikkamerkki 3">
            <a:extLst>
              <a:ext uri="{FF2B5EF4-FFF2-40B4-BE49-F238E27FC236}">
                <a16:creationId xmlns:a16="http://schemas.microsoft.com/office/drawing/2014/main" id="{2DCF7F3C-97C1-FC43-9AF6-AA65E089F284}"/>
              </a:ext>
            </a:extLst>
          </p:cNvPr>
          <p:cNvSpPr>
            <a:spLocks noGrp="1"/>
          </p:cNvSpPr>
          <p:nvPr>
            <p:ph type="ftr" sz="quarter" idx="4294967295"/>
          </p:nvPr>
        </p:nvSpPr>
        <p:spPr>
          <a:xfrm>
            <a:off x="1111510" y="4728047"/>
            <a:ext cx="1295891" cy="164690"/>
          </a:xfrm>
        </p:spPr>
        <p:txBody>
          <a:bodyPr/>
          <a:lstStyle/>
          <a:p>
            <a:pPr>
              <a:spcAft>
                <a:spcPts val="600"/>
              </a:spcAft>
            </a:pPr>
            <a:r>
              <a:rPr lang="fi-FI"/>
              <a:t>Teknologiateollisuus</a:t>
            </a:r>
          </a:p>
        </p:txBody>
      </p:sp>
      <p:pic>
        <p:nvPicPr>
          <p:cNvPr id="23" name="Kuva 22" descr="Hehkulamppu ja hammaspyörä tasaisella täytöllä">
            <a:extLst>
              <a:ext uri="{FF2B5EF4-FFF2-40B4-BE49-F238E27FC236}">
                <a16:creationId xmlns:a16="http://schemas.microsoft.com/office/drawing/2014/main" id="{CA463584-194F-B4FB-F8B7-BB905195296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2490" y="6831330"/>
            <a:ext cx="271780" cy="271780"/>
          </a:xfrm>
          <a:prstGeom prst="rect">
            <a:avLst/>
          </a:prstGeom>
        </p:spPr>
      </p:pic>
      <p:pic>
        <p:nvPicPr>
          <p:cNvPr id="24" name="Kuva 23" descr="Suurennuslasi tasaisella täytöllä">
            <a:extLst>
              <a:ext uri="{FF2B5EF4-FFF2-40B4-BE49-F238E27FC236}">
                <a16:creationId xmlns:a16="http://schemas.microsoft.com/office/drawing/2014/main" id="{6027C273-E4B1-2D6F-822A-24127789A73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2490" y="7538720"/>
            <a:ext cx="236855" cy="236855"/>
          </a:xfrm>
          <a:prstGeom prst="rect">
            <a:avLst/>
          </a:prstGeom>
        </p:spPr>
      </p:pic>
      <p:pic>
        <p:nvPicPr>
          <p:cNvPr id="25" name="Kuva 24" descr="Pokaali tasaisella täytöllä">
            <a:extLst>
              <a:ext uri="{FF2B5EF4-FFF2-40B4-BE49-F238E27FC236}">
                <a16:creationId xmlns:a16="http://schemas.microsoft.com/office/drawing/2014/main" id="{89CA22CE-876A-35A3-D25A-E7EE0729188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2490" y="8214360"/>
            <a:ext cx="260350" cy="260350"/>
          </a:xfrm>
          <a:prstGeom prst="rect">
            <a:avLst/>
          </a:prstGeom>
        </p:spPr>
      </p:pic>
      <p:sp>
        <p:nvSpPr>
          <p:cNvPr id="41" name="Tekstiruutu 40">
            <a:extLst>
              <a:ext uri="{FF2B5EF4-FFF2-40B4-BE49-F238E27FC236}">
                <a16:creationId xmlns:a16="http://schemas.microsoft.com/office/drawing/2014/main" id="{27435400-CA95-7C5F-5A6C-B9157EEB9647}"/>
              </a:ext>
            </a:extLst>
          </p:cNvPr>
          <p:cNvSpPr txBox="1"/>
          <p:nvPr/>
        </p:nvSpPr>
        <p:spPr>
          <a:xfrm>
            <a:off x="2234875" y="1980137"/>
            <a:ext cx="4320480" cy="318924"/>
          </a:xfrm>
          <a:prstGeom prst="rect">
            <a:avLst/>
          </a:prstGeom>
          <a:noFill/>
        </p:spPr>
        <p:txBody>
          <a:bodyPr wrap="square" lIns="36000" tIns="36000" rIns="36000" bIns="36000" rtlCol="0">
            <a:spAutoFit/>
          </a:bodyPr>
          <a:lstStyle/>
          <a:p>
            <a:r>
              <a:rPr lang="fi-FI" sz="1600" spc="-40" dirty="0">
                <a:latin typeface="Verdana" panose="020B0604030504040204" pitchFamily="34" charset="0"/>
                <a:ea typeface="Verdana" panose="020B0604030504040204" pitchFamily="34" charset="0"/>
                <a:cs typeface="Verdana" panose="020B0604030504040204" pitchFamily="34" charset="0"/>
              </a:rPr>
              <a:t>Tiedostavaa ja kehittyvää toimintaa</a:t>
            </a:r>
          </a:p>
        </p:txBody>
      </p:sp>
      <p:sp>
        <p:nvSpPr>
          <p:cNvPr id="42" name="Tekstiruutu 41">
            <a:extLst>
              <a:ext uri="{FF2B5EF4-FFF2-40B4-BE49-F238E27FC236}">
                <a16:creationId xmlns:a16="http://schemas.microsoft.com/office/drawing/2014/main" id="{4A66E655-9EB3-F220-9444-E82B1C43DC32}"/>
              </a:ext>
            </a:extLst>
          </p:cNvPr>
          <p:cNvSpPr txBox="1"/>
          <p:nvPr/>
        </p:nvSpPr>
        <p:spPr>
          <a:xfrm>
            <a:off x="2227667" y="2592020"/>
            <a:ext cx="5335800" cy="318924"/>
          </a:xfrm>
          <a:prstGeom prst="rect">
            <a:avLst/>
          </a:prstGeom>
          <a:noFill/>
        </p:spPr>
        <p:txBody>
          <a:bodyPr wrap="square" lIns="36000" tIns="36000" rIns="36000" bIns="36000" rtlCol="0">
            <a:spAutoFit/>
          </a:bodyPr>
          <a:lstStyle/>
          <a:p>
            <a:r>
              <a:rPr lang="fi-FI" sz="1600" spc="-40" dirty="0">
                <a:latin typeface="Verdana" panose="020B0604030504040204" pitchFamily="34" charset="0"/>
                <a:ea typeface="Verdana" panose="020B0604030504040204" pitchFamily="34" charset="0"/>
                <a:cs typeface="Verdana" panose="020B0604030504040204" pitchFamily="34" charset="0"/>
              </a:rPr>
              <a:t>Suunnitelmallista ja tavoitteellista toimintaa</a:t>
            </a:r>
          </a:p>
        </p:txBody>
      </p:sp>
      <p:sp>
        <p:nvSpPr>
          <p:cNvPr id="43" name="Tekstiruutu 42">
            <a:extLst>
              <a:ext uri="{FF2B5EF4-FFF2-40B4-BE49-F238E27FC236}">
                <a16:creationId xmlns:a16="http://schemas.microsoft.com/office/drawing/2014/main" id="{AD128EF9-FCCB-C20F-1C8E-699DF59BBCA8}"/>
              </a:ext>
            </a:extLst>
          </p:cNvPr>
          <p:cNvSpPr txBox="1"/>
          <p:nvPr/>
        </p:nvSpPr>
        <p:spPr>
          <a:xfrm>
            <a:off x="2209782" y="3280479"/>
            <a:ext cx="5353685" cy="318924"/>
          </a:xfrm>
          <a:prstGeom prst="rect">
            <a:avLst/>
          </a:prstGeom>
          <a:noFill/>
        </p:spPr>
        <p:txBody>
          <a:bodyPr wrap="square" lIns="36000" tIns="36000" rIns="36000" bIns="36000" rtlCol="0">
            <a:spAutoFit/>
          </a:bodyPr>
          <a:lstStyle/>
          <a:p>
            <a:r>
              <a:rPr lang="fi-FI" sz="1600" spc="-70" dirty="0">
                <a:latin typeface="Verdana" panose="020B0604030504040204" pitchFamily="34" charset="0"/>
                <a:ea typeface="Verdana" panose="020B0604030504040204" pitchFamily="34" charset="0"/>
                <a:cs typeface="Verdana" panose="020B0604030504040204" pitchFamily="34" charset="0"/>
              </a:rPr>
              <a:t>Sitoutunutta, erikoistunutta ja systemaattista toimintaa </a:t>
            </a:r>
          </a:p>
        </p:txBody>
      </p:sp>
      <p:sp>
        <p:nvSpPr>
          <p:cNvPr id="44" name="Tekstiruutu 43">
            <a:extLst>
              <a:ext uri="{FF2B5EF4-FFF2-40B4-BE49-F238E27FC236}">
                <a16:creationId xmlns:a16="http://schemas.microsoft.com/office/drawing/2014/main" id="{A2D5959C-8345-DC1B-CF3A-98BD87D80553}"/>
              </a:ext>
            </a:extLst>
          </p:cNvPr>
          <p:cNvSpPr txBox="1"/>
          <p:nvPr/>
        </p:nvSpPr>
        <p:spPr>
          <a:xfrm>
            <a:off x="1371629" y="648362"/>
            <a:ext cx="4424507" cy="442035"/>
          </a:xfrm>
          <a:prstGeom prst="rect">
            <a:avLst/>
          </a:prstGeom>
          <a:noFill/>
        </p:spPr>
        <p:txBody>
          <a:bodyPr wrap="square" lIns="36000" tIns="36000" rIns="36000" bIns="36000" rtlCol="0">
            <a:spAutoFit/>
          </a:bodyPr>
          <a:lstStyle/>
          <a:p>
            <a:r>
              <a:rPr lang="fi-FI" sz="2400" b="1" spc="-40" dirty="0">
                <a:latin typeface="Verdana" panose="020B0604030504040204" pitchFamily="34" charset="0"/>
                <a:ea typeface="Verdana" panose="020B0604030504040204" pitchFamily="34" charset="0"/>
                <a:cs typeface="Verdana" panose="020B0604030504040204" pitchFamily="34" charset="0"/>
              </a:rPr>
              <a:t>SERTIFIKAATIN TASOT</a:t>
            </a:r>
          </a:p>
        </p:txBody>
      </p:sp>
      <p:pic>
        <p:nvPicPr>
          <p:cNvPr id="6" name="Kuva 5">
            <a:extLst>
              <a:ext uri="{FF2B5EF4-FFF2-40B4-BE49-F238E27FC236}">
                <a16:creationId xmlns:a16="http://schemas.microsoft.com/office/drawing/2014/main" id="{D3D2BB99-2244-4210-AC69-4832450281FB}"/>
              </a:ext>
            </a:extLst>
          </p:cNvPr>
          <p:cNvPicPr>
            <a:picLocks noChangeAspect="1"/>
          </p:cNvPicPr>
          <p:nvPr/>
        </p:nvPicPr>
        <p:blipFill>
          <a:blip r:embed="rId8"/>
          <a:stretch>
            <a:fillRect/>
          </a:stretch>
        </p:blipFill>
        <p:spPr>
          <a:xfrm>
            <a:off x="1671640" y="1892661"/>
            <a:ext cx="406400" cy="406400"/>
          </a:xfrm>
          <a:prstGeom prst="rect">
            <a:avLst/>
          </a:prstGeom>
        </p:spPr>
      </p:pic>
      <p:pic>
        <p:nvPicPr>
          <p:cNvPr id="16" name="Kuva 15">
            <a:extLst>
              <a:ext uri="{FF2B5EF4-FFF2-40B4-BE49-F238E27FC236}">
                <a16:creationId xmlns:a16="http://schemas.microsoft.com/office/drawing/2014/main" id="{C11E0CFF-EB26-B9E8-672E-BB4F91E91BC9}"/>
              </a:ext>
            </a:extLst>
          </p:cNvPr>
          <p:cNvPicPr>
            <a:picLocks noChangeAspect="1"/>
          </p:cNvPicPr>
          <p:nvPr/>
        </p:nvPicPr>
        <p:blipFill>
          <a:blip r:embed="rId9"/>
          <a:stretch>
            <a:fillRect/>
          </a:stretch>
        </p:blipFill>
        <p:spPr>
          <a:xfrm>
            <a:off x="1730819" y="2586382"/>
            <a:ext cx="330200" cy="330200"/>
          </a:xfrm>
          <a:prstGeom prst="rect">
            <a:avLst/>
          </a:prstGeom>
        </p:spPr>
      </p:pic>
      <p:pic>
        <p:nvPicPr>
          <p:cNvPr id="18" name="Kuva 17">
            <a:extLst>
              <a:ext uri="{FF2B5EF4-FFF2-40B4-BE49-F238E27FC236}">
                <a16:creationId xmlns:a16="http://schemas.microsoft.com/office/drawing/2014/main" id="{2172A063-4396-6E67-803D-7CA97B5917D9}"/>
              </a:ext>
            </a:extLst>
          </p:cNvPr>
          <p:cNvPicPr>
            <a:picLocks noChangeAspect="1"/>
          </p:cNvPicPr>
          <p:nvPr/>
        </p:nvPicPr>
        <p:blipFill>
          <a:blip r:embed="rId10"/>
          <a:stretch>
            <a:fillRect/>
          </a:stretch>
        </p:blipFill>
        <p:spPr>
          <a:xfrm>
            <a:off x="1697040" y="3256255"/>
            <a:ext cx="381000" cy="342900"/>
          </a:xfrm>
          <a:prstGeom prst="rect">
            <a:avLst/>
          </a:prstGeom>
        </p:spPr>
      </p:pic>
      <p:sp>
        <p:nvSpPr>
          <p:cNvPr id="19" name="Suorakulmio 18">
            <a:extLst>
              <a:ext uri="{FF2B5EF4-FFF2-40B4-BE49-F238E27FC236}">
                <a16:creationId xmlns:a16="http://schemas.microsoft.com/office/drawing/2014/main" id="{648979F2-C711-DD71-16C4-FABD95292DF9}"/>
              </a:ext>
            </a:extLst>
          </p:cNvPr>
          <p:cNvSpPr/>
          <p:nvPr/>
        </p:nvSpPr>
        <p:spPr bwMode="auto">
          <a:xfrm>
            <a:off x="1436516" y="1707654"/>
            <a:ext cx="6270967" cy="2233502"/>
          </a:xfrm>
          <a:prstGeom prst="rect">
            <a:avLst/>
          </a:prstGeom>
          <a:noFill/>
          <a:ln>
            <a:solidFill>
              <a:srgbClr val="8A0FA6"/>
            </a:solidFill>
          </a:ln>
        </p:spPr>
        <p:txBody>
          <a:bodyPr vert="horz" wrap="square" lIns="91440" tIns="45720" rIns="91440" bIns="45720" numCol="1" rtlCol="0" anchor="t" anchorCtr="0" compatLnSpc="1">
            <a:prstTxWarp prst="textNoShape">
              <a:avLst/>
            </a:prstTxWarp>
          </a:bodyPr>
          <a:lstStyle/>
          <a:p>
            <a:pPr algn="ctr"/>
            <a:endParaRPr lang="fi-FI"/>
          </a:p>
        </p:txBody>
      </p:sp>
    </p:spTree>
    <p:extLst>
      <p:ext uri="{BB962C8B-B14F-4D97-AF65-F5344CB8AC3E}">
        <p14:creationId xmlns:p14="http://schemas.microsoft.com/office/powerpoint/2010/main" val="30338546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isällön paikkamerkki 2">
            <a:extLst>
              <a:ext uri="{FF2B5EF4-FFF2-40B4-BE49-F238E27FC236}">
                <a16:creationId xmlns:a16="http://schemas.microsoft.com/office/drawing/2014/main" id="{CC9D3F01-3320-0AC0-F77A-77FDB3F36451}"/>
              </a:ext>
            </a:extLst>
          </p:cNvPr>
          <p:cNvSpPr>
            <a:spLocks noGrp="1"/>
          </p:cNvSpPr>
          <p:nvPr>
            <p:ph idx="19"/>
          </p:nvPr>
        </p:nvSpPr>
        <p:spPr>
          <a:xfrm>
            <a:off x="1187736" y="3507855"/>
            <a:ext cx="3505200" cy="1368152"/>
          </a:xfrm>
        </p:spPr>
        <p:txBody>
          <a:bodyPr>
            <a:normAutofit/>
          </a:bodyPr>
          <a:lstStyle/>
          <a:p>
            <a:pPr rtl="0"/>
            <a:r>
              <a:rPr lang="fi-FI" dirty="0">
                <a:effectLst/>
              </a:rPr>
              <a:t>Pedagogiikka</a:t>
            </a:r>
          </a:p>
          <a:p>
            <a:pPr rtl="0"/>
            <a:r>
              <a:rPr lang="fi-FI" dirty="0">
                <a:effectLst/>
              </a:rPr>
              <a:t>Opetushenkilöstön osaaminen</a:t>
            </a:r>
          </a:p>
          <a:p>
            <a:pPr rtl="0"/>
            <a:r>
              <a:rPr lang="fi-FI" dirty="0">
                <a:effectLst/>
              </a:rPr>
              <a:t>Oppimisympäristöt</a:t>
            </a:r>
          </a:p>
        </p:txBody>
      </p:sp>
      <p:pic>
        <p:nvPicPr>
          <p:cNvPr id="11" name="Kuva 10">
            <a:extLst>
              <a:ext uri="{FF2B5EF4-FFF2-40B4-BE49-F238E27FC236}">
                <a16:creationId xmlns:a16="http://schemas.microsoft.com/office/drawing/2014/main" id="{D603AAE0-35B1-059C-E181-F3764E1574B3}"/>
              </a:ext>
            </a:extLst>
          </p:cNvPr>
          <p:cNvPicPr>
            <a:picLocks noChangeAspect="1"/>
          </p:cNvPicPr>
          <p:nvPr/>
        </p:nvPicPr>
        <p:blipFill>
          <a:blip r:embed="rId2"/>
          <a:stretch>
            <a:fillRect/>
          </a:stretch>
        </p:blipFill>
        <p:spPr>
          <a:xfrm>
            <a:off x="683568" y="1203598"/>
            <a:ext cx="7747000" cy="2044700"/>
          </a:xfrm>
          <a:prstGeom prst="rect">
            <a:avLst/>
          </a:prstGeom>
        </p:spPr>
      </p:pic>
      <p:sp>
        <p:nvSpPr>
          <p:cNvPr id="12" name="Sisällön paikkamerkki 2">
            <a:extLst>
              <a:ext uri="{FF2B5EF4-FFF2-40B4-BE49-F238E27FC236}">
                <a16:creationId xmlns:a16="http://schemas.microsoft.com/office/drawing/2014/main" id="{772212AC-861F-1AF3-AABF-6CB3CD8CCC7F}"/>
              </a:ext>
            </a:extLst>
          </p:cNvPr>
          <p:cNvSpPr txBox="1">
            <a:spLocks/>
          </p:cNvSpPr>
          <p:nvPr/>
        </p:nvSpPr>
        <p:spPr>
          <a:xfrm>
            <a:off x="4692936" y="3507854"/>
            <a:ext cx="3738416" cy="1368153"/>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kern="1200" spc="-35" baseline="0">
                <a:solidFill>
                  <a:srgbClr val="000000"/>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rgbClr val="000000"/>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rgbClr val="000000"/>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rgbClr val="000000"/>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r>
              <a:rPr lang="fi-FI" dirty="0"/>
              <a:t>Verkostot ja yhteistyö</a:t>
            </a:r>
          </a:p>
          <a:p>
            <a:r>
              <a:rPr lang="fi-FI" dirty="0"/>
              <a:t>Johtaminen</a:t>
            </a:r>
          </a:p>
        </p:txBody>
      </p:sp>
    </p:spTree>
    <p:extLst>
      <p:ext uri="{BB962C8B-B14F-4D97-AF65-F5344CB8AC3E}">
        <p14:creationId xmlns:p14="http://schemas.microsoft.com/office/powerpoint/2010/main" val="364892002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1C6212F7-3B26-9441-720C-4E03CCDFA6A3}"/>
              </a:ext>
            </a:extLst>
          </p:cNvPr>
          <p:cNvSpPr>
            <a:spLocks noGrp="1"/>
          </p:cNvSpPr>
          <p:nvPr>
            <p:ph idx="19"/>
          </p:nvPr>
        </p:nvSpPr>
        <p:spPr>
          <a:xfrm>
            <a:off x="1072800" y="1582404"/>
            <a:ext cx="6163496" cy="3561096"/>
          </a:xfrm>
        </p:spPr>
        <p:txBody>
          <a:bodyPr>
            <a:normAutofit/>
          </a:bodyPr>
          <a:lstStyle/>
          <a:p>
            <a:r>
              <a:rPr lang="fi-FI" b="1" dirty="0"/>
              <a:t>PDF-pohjaan</a:t>
            </a:r>
            <a:r>
              <a:rPr lang="fi-FI" dirty="0"/>
              <a:t> on kirjattu sertifikaatissa arvioitavat asiat. Pohja kannattaa tulostaa suunnittelu- ja arviointivaiheen helpottamista varten. Suosittelemme, että koulu kuvaa toimintatapansa jokaisen arvioitavan kohdan osalta. </a:t>
            </a:r>
          </a:p>
          <a:p>
            <a:r>
              <a:rPr lang="fi-FI" dirty="0"/>
              <a:t>Päästäkseen haluamalleen tasolle koulun tulee saavuttaa 90% tasolle annetuista tavoitteista.</a:t>
            </a:r>
          </a:p>
          <a:p>
            <a:r>
              <a:rPr lang="fi-FI" dirty="0"/>
              <a:t>Varsinainen </a:t>
            </a:r>
            <a:r>
              <a:rPr lang="fi-FI" b="1" dirty="0"/>
              <a:t>sertifikaattihakemus</a:t>
            </a:r>
            <a:r>
              <a:rPr lang="fi-FI" dirty="0"/>
              <a:t> lähetetään sähköisenä nettisivuilta löytyvän linkin kautta.</a:t>
            </a:r>
          </a:p>
          <a:p>
            <a:r>
              <a:rPr lang="fi-FI" dirty="0"/>
              <a:t>Sertifikaatin myöntäminen perustuu koulun itsearviointiin. 	</a:t>
            </a:r>
          </a:p>
          <a:p>
            <a:endParaRPr lang="fi-FI" dirty="0"/>
          </a:p>
          <a:p>
            <a:endParaRPr lang="fi-FI" dirty="0"/>
          </a:p>
        </p:txBody>
      </p:sp>
      <p:sp>
        <p:nvSpPr>
          <p:cNvPr id="4" name="Tekstin paikkamerkki 3">
            <a:extLst>
              <a:ext uri="{FF2B5EF4-FFF2-40B4-BE49-F238E27FC236}">
                <a16:creationId xmlns:a16="http://schemas.microsoft.com/office/drawing/2014/main" id="{CE298282-24C9-162F-C1FA-E2491661B579}"/>
              </a:ext>
            </a:extLst>
          </p:cNvPr>
          <p:cNvSpPr>
            <a:spLocks noGrp="1"/>
          </p:cNvSpPr>
          <p:nvPr>
            <p:ph type="body" sz="quarter" idx="20"/>
          </p:nvPr>
        </p:nvSpPr>
        <p:spPr/>
        <p:txBody>
          <a:bodyPr/>
          <a:lstStyle/>
          <a:p>
            <a:pPr>
              <a:lnSpc>
                <a:spcPct val="107000"/>
              </a:lnSpc>
              <a:spcBef>
                <a:spcPts val="1200"/>
              </a:spcBef>
              <a:spcAft>
                <a:spcPts val="1200"/>
              </a:spcAft>
            </a:pPr>
            <a:r>
              <a:rPr lang="fi-FI" sz="2000" kern="0" dirty="0">
                <a:effectLst/>
              </a:rPr>
              <a:t>Mukaan lähteminen on helppoa:</a:t>
            </a:r>
            <a:endParaRPr lang="fi-FI" sz="2000" kern="100" dirty="0">
              <a:effectLst/>
            </a:endParaRPr>
          </a:p>
        </p:txBody>
      </p:sp>
    </p:spTree>
    <p:extLst>
      <p:ext uri="{BB962C8B-B14F-4D97-AF65-F5344CB8AC3E}">
        <p14:creationId xmlns:p14="http://schemas.microsoft.com/office/powerpoint/2010/main" val="189362970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8282F051-1DAC-6D11-2FBF-3408C59D4F7E}"/>
              </a:ext>
            </a:extLst>
          </p:cNvPr>
          <p:cNvSpPr>
            <a:spLocks noGrp="1"/>
          </p:cNvSpPr>
          <p:nvPr>
            <p:ph idx="19"/>
          </p:nvPr>
        </p:nvSpPr>
        <p:spPr/>
        <p:txBody>
          <a:bodyPr>
            <a:normAutofit/>
          </a:bodyPr>
          <a:lstStyle/>
          <a:p>
            <a:r>
              <a:rPr lang="fi-FI" dirty="0"/>
              <a:t>Sertifikaatit tarkistetaan kaksi kertaa vuodessa yhteistyössä paikallisen LUMA-keskuksen kanssa. </a:t>
            </a:r>
          </a:p>
          <a:p>
            <a:r>
              <a:rPr lang="fi-FI" dirty="0"/>
              <a:t>LUMA-keskus myöntää koululle sertifikaatin, jonka voi tulostaa koulun seinälle sekä logon, jonka koulu voi liittää tiedotteisiinsa ja nettisivulleen.</a:t>
            </a:r>
          </a:p>
          <a:p>
            <a:r>
              <a:rPr lang="fi-FI" dirty="0"/>
              <a:t>Lisämateriaaleissa on myös pohja, jolla koulu voi ilmoittaa saavutuksestaan esimerkiksi paikallismedialle.</a:t>
            </a:r>
          </a:p>
          <a:p>
            <a:r>
              <a:rPr lang="fi-FI" dirty="0"/>
              <a:t>Kaikki sertifikaatin suorittaneet koulut julkaistaan LUMA-keskus Suomen nettisivulla (luma.fi).</a:t>
            </a:r>
          </a:p>
          <a:p>
            <a:endParaRPr lang="fi-FI" dirty="0"/>
          </a:p>
          <a:p>
            <a:endParaRPr lang="fi-FI" dirty="0"/>
          </a:p>
          <a:p>
            <a:endParaRPr lang="fi-FI" dirty="0"/>
          </a:p>
        </p:txBody>
      </p:sp>
      <p:sp>
        <p:nvSpPr>
          <p:cNvPr id="7" name="Tekstin paikkamerkki 3">
            <a:extLst>
              <a:ext uri="{FF2B5EF4-FFF2-40B4-BE49-F238E27FC236}">
                <a16:creationId xmlns:a16="http://schemas.microsoft.com/office/drawing/2014/main" id="{96C43DFE-E545-9244-BC97-F3EF8A731682}"/>
              </a:ext>
            </a:extLst>
          </p:cNvPr>
          <p:cNvSpPr>
            <a:spLocks noGrp="1"/>
          </p:cNvSpPr>
          <p:nvPr>
            <p:ph type="body" sz="quarter" idx="20"/>
          </p:nvPr>
        </p:nvSpPr>
        <p:spPr>
          <a:xfrm>
            <a:off x="1072800" y="1102949"/>
            <a:ext cx="7171200" cy="475025"/>
          </a:xfrm>
        </p:spPr>
        <p:txBody>
          <a:bodyPr/>
          <a:lstStyle/>
          <a:p>
            <a:pPr>
              <a:lnSpc>
                <a:spcPct val="107000"/>
              </a:lnSpc>
              <a:spcBef>
                <a:spcPts val="1200"/>
              </a:spcBef>
              <a:spcAft>
                <a:spcPts val="1200"/>
              </a:spcAft>
            </a:pPr>
            <a:r>
              <a:rPr lang="fi-FI" sz="2000" kern="0" dirty="0">
                <a:effectLst/>
              </a:rPr>
              <a:t>Koulun lähetettyä itsearvioinnin</a:t>
            </a:r>
            <a:endParaRPr lang="fi-FI" sz="2000" kern="100" dirty="0">
              <a:effectLst/>
            </a:endParaRPr>
          </a:p>
        </p:txBody>
      </p:sp>
    </p:spTree>
    <p:extLst>
      <p:ext uri="{BB962C8B-B14F-4D97-AF65-F5344CB8AC3E}">
        <p14:creationId xmlns:p14="http://schemas.microsoft.com/office/powerpoint/2010/main" val="1127675559"/>
      </p:ext>
    </p:extLst>
  </p:cSld>
  <p:clrMapOvr>
    <a:masterClrMapping/>
  </p:clrMapOvr>
  <p:transition spd="med">
    <p:fade/>
  </p:transition>
</p:sld>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Presentation1" id="{170F3495-B9FE-4469-9B95-F30D047F6E89}" vid="{8B3A0012-1AD5-48D7-B4E6-AC87EB80EA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3838</TotalTime>
  <Words>310</Words>
  <Application>Microsoft Office PowerPoint</Application>
  <PresentationFormat>On-screen Show (16:9)</PresentationFormat>
  <Paragraphs>33</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Verdana</vt:lpstr>
      <vt:lpstr>Teknologiateollisuus_masterdia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Pöntynen Leena</dc:creator>
  <cp:keywords>Teknologiateollisuus_FI</cp:keywords>
  <cp:lastModifiedBy>Kiviluoto, Oona M O</cp:lastModifiedBy>
  <cp:revision>14</cp:revision>
  <cp:lastPrinted>2016-06-09T07:47:11Z</cp:lastPrinted>
  <dcterms:created xsi:type="dcterms:W3CDTF">2023-03-17T11:54:49Z</dcterms:created>
  <dcterms:modified xsi:type="dcterms:W3CDTF">2025-09-09T06:57:21Z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ies>
</file>